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266" r:id="rId2"/>
    <p:sldId id="267" r:id="rId3"/>
    <p:sldId id="258" r:id="rId4"/>
    <p:sldId id="261" r:id="rId5"/>
    <p:sldId id="259" r:id="rId6"/>
    <p:sldId id="260" r:id="rId7"/>
    <p:sldId id="275" r:id="rId8"/>
    <p:sldId id="262" r:id="rId9"/>
    <p:sldId id="278" r:id="rId10"/>
    <p:sldId id="279" r:id="rId11"/>
    <p:sldId id="280" r:id="rId12"/>
    <p:sldId id="286" r:id="rId13"/>
    <p:sldId id="281" r:id="rId14"/>
    <p:sldId id="282" r:id="rId15"/>
    <p:sldId id="283" r:id="rId16"/>
    <p:sldId id="285" r:id="rId17"/>
    <p:sldId id="284" r:id="rId18"/>
    <p:sldId id="263" r:id="rId19"/>
  </p:sldIdLst>
  <p:sldSz cx="6858000" cy="9906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1" autoAdjust="0"/>
    <p:restoredTop sz="94660"/>
  </p:normalViewPr>
  <p:slideViewPr>
    <p:cSldViewPr snapToGrid="0">
      <p:cViewPr varScale="1">
        <p:scale>
          <a:sx n="60" d="100"/>
          <a:sy n="60" d="100"/>
        </p:scale>
        <p:origin x="23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5D5C4-7ADB-47D5-AC0A-654F9E7467BB}"/>
              </a:ext>
            </a:extLst>
          </p:cNvPr>
          <p:cNvSpPr>
            <a:spLocks noGrp="1"/>
          </p:cNvSpPr>
          <p:nvPr>
            <p:ph type="ctrTitle"/>
          </p:nvPr>
        </p:nvSpPr>
        <p:spPr>
          <a:xfrm>
            <a:off x="857250" y="1621191"/>
            <a:ext cx="5143500" cy="3448756"/>
          </a:xfrm>
        </p:spPr>
        <p:txBody>
          <a:bodyPr anchor="b"/>
          <a:lstStyle>
            <a:lvl1pPr algn="ctr">
              <a:defRPr sz="3375"/>
            </a:lvl1pPr>
          </a:lstStyle>
          <a:p>
            <a:r>
              <a:rPr lang="de-DE"/>
              <a:t>Mastertitelformat bearbeiten</a:t>
            </a:r>
            <a:endParaRPr lang="de-CH"/>
          </a:p>
        </p:txBody>
      </p:sp>
      <p:sp>
        <p:nvSpPr>
          <p:cNvPr id="3" name="Untertitel 2">
            <a:extLst>
              <a:ext uri="{FF2B5EF4-FFF2-40B4-BE49-F238E27FC236}">
                <a16:creationId xmlns:a16="http://schemas.microsoft.com/office/drawing/2014/main" id="{71F2AB73-C1DA-4CAA-A44D-DD28D0E7FAA4}"/>
              </a:ext>
            </a:extLst>
          </p:cNvPr>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37B41F14-D840-4F43-A790-36CD618372F0}"/>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5" name="Fußzeilenplatzhalter 4">
            <a:extLst>
              <a:ext uri="{FF2B5EF4-FFF2-40B4-BE49-F238E27FC236}">
                <a16:creationId xmlns:a16="http://schemas.microsoft.com/office/drawing/2014/main" id="{01DA5F1C-41B2-4A64-B168-86A7DBB706E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6ED36FA-F236-4C31-A4E8-116691D35C97}"/>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2228995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16D7C-A8E0-41BF-91A5-54625A76DE73}"/>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7C6772B-DDEE-4163-99D8-78B7CBC12B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098C8AA-D892-4176-AD93-1ABAD9AC2C3D}"/>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5" name="Fußzeilenplatzhalter 4">
            <a:extLst>
              <a:ext uri="{FF2B5EF4-FFF2-40B4-BE49-F238E27FC236}">
                <a16:creationId xmlns:a16="http://schemas.microsoft.com/office/drawing/2014/main" id="{2903DF28-247B-4B4B-92C1-F1E2D1503D2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1BD7200-7F0B-42F7-B3EF-508EB2D138AB}"/>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781550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8B4101A-C41D-4E83-ACE7-DAC74140E8D6}"/>
              </a:ext>
            </a:extLst>
          </p:cNvPr>
          <p:cNvSpPr>
            <a:spLocks noGrp="1"/>
          </p:cNvSpPr>
          <p:nvPr>
            <p:ph type="title" orient="vert"/>
          </p:nvPr>
        </p:nvSpPr>
        <p:spPr>
          <a:xfrm>
            <a:off x="4907756" y="527403"/>
            <a:ext cx="1478756" cy="8394877"/>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6C216F90-E1AF-4C29-A8A2-BADC7048BEBB}"/>
              </a:ext>
            </a:extLst>
          </p:cNvPr>
          <p:cNvSpPr>
            <a:spLocks noGrp="1"/>
          </p:cNvSpPr>
          <p:nvPr>
            <p:ph type="body" orient="vert" idx="1"/>
          </p:nvPr>
        </p:nvSpPr>
        <p:spPr>
          <a:xfrm>
            <a:off x="471487"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F955C4F-B4C7-4E47-92A2-08DA907F7BDD}"/>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5" name="Fußzeilenplatzhalter 4">
            <a:extLst>
              <a:ext uri="{FF2B5EF4-FFF2-40B4-BE49-F238E27FC236}">
                <a16:creationId xmlns:a16="http://schemas.microsoft.com/office/drawing/2014/main" id="{663C3BD8-B51F-4668-816F-3EB456E587C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E46C1D3-0917-4B9B-AB6F-6712160930FA}"/>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359565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9DE68-B41F-4E92-9015-B6BD870B032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7F4357B1-73AC-4155-AF46-5EBCA8015B3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879828CB-43BC-474A-9081-1E78F40C8F90}"/>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5" name="Fußzeilenplatzhalter 4">
            <a:extLst>
              <a:ext uri="{FF2B5EF4-FFF2-40B4-BE49-F238E27FC236}">
                <a16:creationId xmlns:a16="http://schemas.microsoft.com/office/drawing/2014/main" id="{DB32727E-F6A9-43C2-85A3-036045A8B2D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CAF95FA-AE53-47ED-B106-8AEDA2CCA5CF}"/>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1265591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78FFD-32FC-42C0-B5E6-429247A65BAB}"/>
              </a:ext>
            </a:extLst>
          </p:cNvPr>
          <p:cNvSpPr>
            <a:spLocks noGrp="1"/>
          </p:cNvSpPr>
          <p:nvPr>
            <p:ph type="title"/>
          </p:nvPr>
        </p:nvSpPr>
        <p:spPr>
          <a:xfrm>
            <a:off x="467916" y="2469622"/>
            <a:ext cx="5915025" cy="4120620"/>
          </a:xfrm>
        </p:spPr>
        <p:txBody>
          <a:bodyPr anchor="b"/>
          <a:lstStyle>
            <a:lvl1pPr>
              <a:defRPr sz="3375"/>
            </a:lvl1pPr>
          </a:lstStyle>
          <a:p>
            <a:r>
              <a:rPr lang="de-DE"/>
              <a:t>Mastertitelformat bearbeiten</a:t>
            </a:r>
            <a:endParaRPr lang="de-CH"/>
          </a:p>
        </p:txBody>
      </p:sp>
      <p:sp>
        <p:nvSpPr>
          <p:cNvPr id="3" name="Textplatzhalter 2">
            <a:extLst>
              <a:ext uri="{FF2B5EF4-FFF2-40B4-BE49-F238E27FC236}">
                <a16:creationId xmlns:a16="http://schemas.microsoft.com/office/drawing/2014/main" id="{DEF2BEF7-5711-4234-87B4-DAECADF07FCF}"/>
              </a:ext>
            </a:extLst>
          </p:cNvPr>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C65503E-E924-4AE8-90E1-0B775A38734B}"/>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5" name="Fußzeilenplatzhalter 4">
            <a:extLst>
              <a:ext uri="{FF2B5EF4-FFF2-40B4-BE49-F238E27FC236}">
                <a16:creationId xmlns:a16="http://schemas.microsoft.com/office/drawing/2014/main" id="{70561BEE-FA2D-4845-B8E6-ECD8B9AF7F3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2A8E6FB-A75C-4E8A-A771-6D535F9AC743}"/>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369733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6F854D-F3E7-4ADC-B6CC-DC87FA805E8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D5B90C3D-558E-4757-97B6-92685FB01A78}"/>
              </a:ext>
            </a:extLst>
          </p:cNvPr>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C1612111-A8FE-4D0F-8F48-93C6CFE926A6}"/>
              </a:ext>
            </a:extLst>
          </p:cNvPr>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182D1AE2-E3CB-409C-9B35-1D4D98CDB8C3}"/>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6" name="Fußzeilenplatzhalter 5">
            <a:extLst>
              <a:ext uri="{FF2B5EF4-FFF2-40B4-BE49-F238E27FC236}">
                <a16:creationId xmlns:a16="http://schemas.microsoft.com/office/drawing/2014/main" id="{02F92792-2814-419D-88B1-85ECAC02369C}"/>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0320847-1D25-404F-9535-216E9549903C}"/>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284292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9B3FE-5620-4232-9090-A2FD9362166E}"/>
              </a:ext>
            </a:extLst>
          </p:cNvPr>
          <p:cNvSpPr>
            <a:spLocks noGrp="1"/>
          </p:cNvSpPr>
          <p:nvPr>
            <p:ph type="title"/>
          </p:nvPr>
        </p:nvSpPr>
        <p:spPr>
          <a:xfrm>
            <a:off x="472381" y="527404"/>
            <a:ext cx="5915025" cy="1914702"/>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F80D4B2D-867F-42C4-93FF-29C9C39E9C54}"/>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a:t>Mastertextformat bearbeiten</a:t>
            </a:r>
          </a:p>
        </p:txBody>
      </p:sp>
      <p:sp>
        <p:nvSpPr>
          <p:cNvPr id="4" name="Inhaltsplatzhalter 3">
            <a:extLst>
              <a:ext uri="{FF2B5EF4-FFF2-40B4-BE49-F238E27FC236}">
                <a16:creationId xmlns:a16="http://schemas.microsoft.com/office/drawing/2014/main" id="{5FF98102-C8B6-404A-B9A6-ECAA5BE196FA}"/>
              </a:ext>
            </a:extLst>
          </p:cNvPr>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C244E1FD-DD82-4C84-9D2E-233A72D9C5A5}"/>
              </a:ext>
            </a:extLst>
          </p:cNvPr>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a:t>Mastertextformat bearbeiten</a:t>
            </a:r>
          </a:p>
        </p:txBody>
      </p:sp>
      <p:sp>
        <p:nvSpPr>
          <p:cNvPr id="6" name="Inhaltsplatzhalter 5">
            <a:extLst>
              <a:ext uri="{FF2B5EF4-FFF2-40B4-BE49-F238E27FC236}">
                <a16:creationId xmlns:a16="http://schemas.microsoft.com/office/drawing/2014/main" id="{585FEBE9-1132-4AE9-8E2B-20B750A4A2C6}"/>
              </a:ext>
            </a:extLst>
          </p:cNvPr>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9B59CB5B-4429-4CFF-AD2F-8F7E9447C535}"/>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8" name="Fußzeilenplatzhalter 7">
            <a:extLst>
              <a:ext uri="{FF2B5EF4-FFF2-40B4-BE49-F238E27FC236}">
                <a16:creationId xmlns:a16="http://schemas.microsoft.com/office/drawing/2014/main" id="{73C6C512-4E00-45E2-A77A-721D2EF8D8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02E1DC9A-9062-4BB0-92F6-99D3EE837079}"/>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3203080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97C0B-A07B-4F3B-B662-50A31D76EB91}"/>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00C58994-9723-4B87-B69F-215638921B22}"/>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4" name="Fußzeilenplatzhalter 3">
            <a:extLst>
              <a:ext uri="{FF2B5EF4-FFF2-40B4-BE49-F238E27FC236}">
                <a16:creationId xmlns:a16="http://schemas.microsoft.com/office/drawing/2014/main" id="{974260AF-A4C9-4E71-AC00-180912451E89}"/>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4280887F-0FED-423F-AFC8-4184B71C5BE8}"/>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157601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8B3A4DD-E793-4AD7-BEDA-21DF642F60C6}"/>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3" name="Fußzeilenplatzhalter 2">
            <a:extLst>
              <a:ext uri="{FF2B5EF4-FFF2-40B4-BE49-F238E27FC236}">
                <a16:creationId xmlns:a16="http://schemas.microsoft.com/office/drawing/2014/main" id="{56CA4A71-9E9B-47AA-8996-5A74FBC55886}"/>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F1DB3E2D-CC98-4680-B52C-5EFB428762C4}"/>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288445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89FE2-C005-4FC1-80F1-BFBA0490DFE2}"/>
              </a:ext>
            </a:extLst>
          </p:cNvPr>
          <p:cNvSpPr>
            <a:spLocks noGrp="1"/>
          </p:cNvSpPr>
          <p:nvPr>
            <p:ph type="title"/>
          </p:nvPr>
        </p:nvSpPr>
        <p:spPr>
          <a:xfrm>
            <a:off x="472381" y="660400"/>
            <a:ext cx="2211883" cy="2311400"/>
          </a:xfrm>
        </p:spPr>
        <p:txBody>
          <a:bodyPr anchor="b"/>
          <a:lstStyle>
            <a:lvl1pPr>
              <a:defRPr sz="18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146C9C4-280E-4AA9-84CB-A439A135543E}"/>
              </a:ext>
            </a:extLst>
          </p:cNvPr>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6065A51B-D5FC-45F9-A25A-91BBEDCEAB41}"/>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a:extLst>
              <a:ext uri="{FF2B5EF4-FFF2-40B4-BE49-F238E27FC236}">
                <a16:creationId xmlns:a16="http://schemas.microsoft.com/office/drawing/2014/main" id="{9DB0CDD8-C9E4-45B9-9902-F6147EEB6604}"/>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6" name="Fußzeilenplatzhalter 5">
            <a:extLst>
              <a:ext uri="{FF2B5EF4-FFF2-40B4-BE49-F238E27FC236}">
                <a16:creationId xmlns:a16="http://schemas.microsoft.com/office/drawing/2014/main" id="{184B05C8-D9B7-41A3-906F-83B33D885C53}"/>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B2E3F9A-9FE3-4164-9E10-B24530E56BAC}"/>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409662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3FD6C-5159-49F9-978A-E8F21D0F48AE}"/>
              </a:ext>
            </a:extLst>
          </p:cNvPr>
          <p:cNvSpPr>
            <a:spLocks noGrp="1"/>
          </p:cNvSpPr>
          <p:nvPr>
            <p:ph type="title"/>
          </p:nvPr>
        </p:nvSpPr>
        <p:spPr>
          <a:xfrm>
            <a:off x="472381" y="660400"/>
            <a:ext cx="2211883" cy="2311400"/>
          </a:xfrm>
        </p:spPr>
        <p:txBody>
          <a:bodyPr anchor="b"/>
          <a:lstStyle>
            <a:lvl1pPr>
              <a:defRPr sz="1800"/>
            </a:lvl1pPr>
          </a:lstStyle>
          <a:p>
            <a:r>
              <a:rPr lang="de-DE"/>
              <a:t>Mastertitelformat bearbeiten</a:t>
            </a:r>
            <a:endParaRPr lang="de-CH"/>
          </a:p>
        </p:txBody>
      </p:sp>
      <p:sp>
        <p:nvSpPr>
          <p:cNvPr id="3" name="Bildplatzhalter 2">
            <a:extLst>
              <a:ext uri="{FF2B5EF4-FFF2-40B4-BE49-F238E27FC236}">
                <a16:creationId xmlns:a16="http://schemas.microsoft.com/office/drawing/2014/main" id="{0F9B8120-D2D8-49E5-9D50-55CF8CE3F562}"/>
              </a:ext>
            </a:extLst>
          </p:cNvPr>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de-CH"/>
          </a:p>
        </p:txBody>
      </p:sp>
      <p:sp>
        <p:nvSpPr>
          <p:cNvPr id="4" name="Textplatzhalter 3">
            <a:extLst>
              <a:ext uri="{FF2B5EF4-FFF2-40B4-BE49-F238E27FC236}">
                <a16:creationId xmlns:a16="http://schemas.microsoft.com/office/drawing/2014/main" id="{5A83071A-80A1-4A13-80AE-29F7ADEB84DD}"/>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a:extLst>
              <a:ext uri="{FF2B5EF4-FFF2-40B4-BE49-F238E27FC236}">
                <a16:creationId xmlns:a16="http://schemas.microsoft.com/office/drawing/2014/main" id="{6D9831E5-8C0E-4088-81E7-4E36E548998A}"/>
              </a:ext>
            </a:extLst>
          </p:cNvPr>
          <p:cNvSpPr>
            <a:spLocks noGrp="1"/>
          </p:cNvSpPr>
          <p:nvPr>
            <p:ph type="dt" sz="half" idx="10"/>
          </p:nvPr>
        </p:nvSpPr>
        <p:spPr/>
        <p:txBody>
          <a:bodyPr/>
          <a:lstStyle/>
          <a:p>
            <a:fld id="{9E2526F3-D1E6-4380-BB83-66055E386A5E}" type="datetimeFigureOut">
              <a:rPr lang="de-CH" smtClean="0"/>
              <a:t>27.02.2026</a:t>
            </a:fld>
            <a:endParaRPr lang="de-CH"/>
          </a:p>
        </p:txBody>
      </p:sp>
      <p:sp>
        <p:nvSpPr>
          <p:cNvPr id="6" name="Fußzeilenplatzhalter 5">
            <a:extLst>
              <a:ext uri="{FF2B5EF4-FFF2-40B4-BE49-F238E27FC236}">
                <a16:creationId xmlns:a16="http://schemas.microsoft.com/office/drawing/2014/main" id="{0C18C399-25A1-40AE-AEF4-53C08FA74B9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E4477D1-4F80-489C-A6C9-58F050DBD0EE}"/>
              </a:ext>
            </a:extLst>
          </p:cNvPr>
          <p:cNvSpPr>
            <a:spLocks noGrp="1"/>
          </p:cNvSpPr>
          <p:nvPr>
            <p:ph type="sldNum" sz="quarter" idx="12"/>
          </p:nvPr>
        </p:nvSpPr>
        <p:spPr/>
        <p:txBody>
          <a:bodyPr/>
          <a:lstStyle/>
          <a:p>
            <a:fld id="{6A7AE6AA-247E-4FD7-9479-253BAB67FF59}" type="slidenum">
              <a:rPr lang="de-CH" smtClean="0"/>
              <a:t>‹Nr.›</a:t>
            </a:fld>
            <a:endParaRPr lang="de-CH"/>
          </a:p>
        </p:txBody>
      </p:sp>
    </p:spTree>
    <p:extLst>
      <p:ext uri="{BB962C8B-B14F-4D97-AF65-F5344CB8AC3E}">
        <p14:creationId xmlns:p14="http://schemas.microsoft.com/office/powerpoint/2010/main" val="64543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2908271-3DA2-4352-9650-364889F0C5E5}"/>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B5CE52E-DBDB-4647-A9CE-2CB7DC756805}"/>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839E7C6-4A12-4844-BADD-65BB70CF1B6C}"/>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9E2526F3-D1E6-4380-BB83-66055E386A5E}" type="datetimeFigureOut">
              <a:rPr lang="de-CH" smtClean="0"/>
              <a:t>27.02.2026</a:t>
            </a:fld>
            <a:endParaRPr lang="de-CH"/>
          </a:p>
        </p:txBody>
      </p:sp>
      <p:sp>
        <p:nvSpPr>
          <p:cNvPr id="5" name="Fußzeilenplatzhalter 4">
            <a:extLst>
              <a:ext uri="{FF2B5EF4-FFF2-40B4-BE49-F238E27FC236}">
                <a16:creationId xmlns:a16="http://schemas.microsoft.com/office/drawing/2014/main" id="{1D1B7525-3D68-406C-811D-B23C5C20B13B}"/>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FC9B0FB8-F1D2-4556-B9A9-64DA9DBE7698}"/>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6A7AE6AA-247E-4FD7-9479-253BAB67FF59}" type="slidenum">
              <a:rPr lang="de-CH" smtClean="0"/>
              <a:t>‹Nr.›</a:t>
            </a:fld>
            <a:endParaRPr lang="de-CH"/>
          </a:p>
        </p:txBody>
      </p:sp>
    </p:spTree>
    <p:extLst>
      <p:ext uri="{BB962C8B-B14F-4D97-AF65-F5344CB8AC3E}">
        <p14:creationId xmlns:p14="http://schemas.microsoft.com/office/powerpoint/2010/main" val="359923564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0AC13-7615-4185-85C2-763AD04D3FE4}"/>
              </a:ext>
            </a:extLst>
          </p:cNvPr>
          <p:cNvSpPr>
            <a:spLocks noGrp="1"/>
          </p:cNvSpPr>
          <p:nvPr>
            <p:ph type="title"/>
          </p:nvPr>
        </p:nvSpPr>
        <p:spPr>
          <a:xfrm>
            <a:off x="471488" y="527403"/>
            <a:ext cx="5915025" cy="2529695"/>
          </a:xfrm>
        </p:spPr>
        <p:txBody>
          <a:bodyPr/>
          <a:lstStyle/>
          <a:p>
            <a:r>
              <a:rPr lang="de-CH" dirty="0"/>
              <a:t>Moderne 4.5 Zimmer - Eigentumswohnung</a:t>
            </a:r>
            <a:br>
              <a:rPr lang="de-CH" dirty="0"/>
            </a:br>
            <a:br>
              <a:rPr lang="de-CH" dirty="0"/>
            </a:br>
            <a:br>
              <a:rPr lang="de-CH" dirty="0"/>
            </a:br>
            <a:r>
              <a:rPr lang="de-CH" sz="2000" dirty="0"/>
              <a:t>Rotbach 11</a:t>
            </a:r>
            <a:br>
              <a:rPr lang="de-CH" sz="2000" dirty="0"/>
            </a:br>
            <a:r>
              <a:rPr lang="de-CH" sz="2000" dirty="0"/>
              <a:t>9056 Gais</a:t>
            </a:r>
            <a:endParaRPr lang="de-CH" dirty="0"/>
          </a:p>
        </p:txBody>
      </p:sp>
      <p:pic>
        <p:nvPicPr>
          <p:cNvPr id="4" name="Grafik 3">
            <a:extLst>
              <a:ext uri="{FF2B5EF4-FFF2-40B4-BE49-F238E27FC236}">
                <a16:creationId xmlns:a16="http://schemas.microsoft.com/office/drawing/2014/main" id="{3276884A-2923-4936-BEB7-5C58AFD64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2672"/>
            <a:ext cx="6858000" cy="5447393"/>
          </a:xfrm>
          <a:prstGeom prst="rect">
            <a:avLst/>
          </a:prstGeom>
        </p:spPr>
      </p:pic>
    </p:spTree>
    <p:extLst>
      <p:ext uri="{BB962C8B-B14F-4D97-AF65-F5344CB8AC3E}">
        <p14:creationId xmlns:p14="http://schemas.microsoft.com/office/powerpoint/2010/main" val="281639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599" y="2023153"/>
            <a:ext cx="5118802" cy="6825069"/>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669284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434" y="2127040"/>
            <a:ext cx="5149132" cy="6865510"/>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2806420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434" y="2127040"/>
            <a:ext cx="5149132" cy="6865509"/>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324674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2850" y="2383750"/>
            <a:ext cx="4632299" cy="6176398"/>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2234511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3561160"/>
            <a:ext cx="5915024" cy="4436268"/>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9466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353" y="1693939"/>
            <a:ext cx="5491293" cy="7321724"/>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147456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320" y="2137736"/>
            <a:ext cx="5381359" cy="7175145"/>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1294604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699" y="2197580"/>
            <a:ext cx="5092601" cy="6790135"/>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141016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76F1AA-CF3C-4C62-AB85-0753AC1E5B2A}"/>
              </a:ext>
            </a:extLst>
          </p:cNvPr>
          <p:cNvSpPr>
            <a:spLocks noGrp="1"/>
          </p:cNvSpPr>
          <p:nvPr>
            <p:ph idx="1"/>
          </p:nvPr>
        </p:nvSpPr>
        <p:spPr>
          <a:xfrm>
            <a:off x="471488" y="2637014"/>
            <a:ext cx="5915025" cy="6285266"/>
          </a:xfrm>
        </p:spPr>
        <p:txBody>
          <a:bodyPr/>
          <a:lstStyle/>
          <a:p>
            <a:pPr marL="0" indent="0">
              <a:buNone/>
            </a:pPr>
            <a:r>
              <a:rPr lang="de-CH" sz="1600" dirty="0">
                <a:latin typeface="+mj-lt"/>
              </a:rPr>
              <a:t>Bruno Weibel</a:t>
            </a:r>
          </a:p>
          <a:p>
            <a:pPr marL="0" indent="0">
              <a:buNone/>
            </a:pPr>
            <a:r>
              <a:rPr lang="de-CH" sz="1600" dirty="0">
                <a:latin typeface="+mj-lt"/>
              </a:rPr>
              <a:t>Breitenmoser- Edelmann Treuhand AG</a:t>
            </a:r>
          </a:p>
          <a:p>
            <a:pPr marL="0" indent="0">
              <a:buNone/>
            </a:pPr>
            <a:r>
              <a:rPr lang="de-CH" sz="1600" dirty="0">
                <a:latin typeface="+mj-lt"/>
              </a:rPr>
              <a:t>Riedern 14</a:t>
            </a:r>
          </a:p>
          <a:p>
            <a:pPr marL="0" indent="0">
              <a:buNone/>
            </a:pPr>
            <a:r>
              <a:rPr lang="de-CH" sz="1600" dirty="0">
                <a:latin typeface="+mj-lt"/>
              </a:rPr>
              <a:t>9325 Roggwil TG</a:t>
            </a:r>
          </a:p>
          <a:p>
            <a:pPr marL="0" indent="0">
              <a:buNone/>
            </a:pPr>
            <a:r>
              <a:rPr lang="de-CH" sz="1600" dirty="0">
                <a:latin typeface="+mj-lt"/>
              </a:rPr>
              <a:t>T +41 71 228 69 49</a:t>
            </a:r>
          </a:p>
          <a:p>
            <a:pPr marL="0" indent="0">
              <a:buNone/>
            </a:pPr>
            <a:r>
              <a:rPr lang="de-CH" sz="1600" dirty="0">
                <a:latin typeface="+mj-lt"/>
              </a:rPr>
              <a:t>b.weibel@bet-ag.ch</a:t>
            </a:r>
          </a:p>
          <a:p>
            <a:endParaRPr lang="de-CH" dirty="0">
              <a:latin typeface="+mj-lt"/>
            </a:endParaRPr>
          </a:p>
          <a:p>
            <a:endParaRPr lang="de-CH" dirty="0">
              <a:latin typeface="+mj-lt"/>
            </a:endParaRPr>
          </a:p>
          <a:p>
            <a:endParaRPr lang="de-CH" dirty="0">
              <a:latin typeface="+mj-lt"/>
            </a:endParaRPr>
          </a:p>
          <a:p>
            <a:r>
              <a:rPr lang="de-CH" dirty="0">
                <a:highlight>
                  <a:srgbClr val="FFFF00"/>
                </a:highlight>
                <a:latin typeface="+mj-lt"/>
              </a:rPr>
              <a:t>Anmerkungen: </a:t>
            </a:r>
          </a:p>
          <a:p>
            <a:pPr marL="0" indent="0">
              <a:buNone/>
            </a:pPr>
            <a:r>
              <a:rPr lang="de-CH" dirty="0">
                <a:highlight>
                  <a:srgbClr val="FFFF00"/>
                </a:highlight>
                <a:latin typeface="+mj-lt"/>
              </a:rPr>
              <a:t>Reglement der Stockwerkeigentümer- Gemeinschaft auf Anfrage</a:t>
            </a:r>
          </a:p>
        </p:txBody>
      </p:sp>
      <p:pic>
        <p:nvPicPr>
          <p:cNvPr id="1026" name="Picture 2" descr="https://bet-ag.ch/wp-content/themes/BET2015_1_01/images/logo-89122161.png">
            <a:extLst>
              <a:ext uri="{FF2B5EF4-FFF2-40B4-BE49-F238E27FC236}">
                <a16:creationId xmlns:a16="http://schemas.microsoft.com/office/drawing/2014/main" id="{1526FBBE-AC04-4C86-B930-A56F6DC28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04" y="8241242"/>
            <a:ext cx="2876550" cy="1362075"/>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ACD3B634-0FB6-41D6-B254-CC81855B6163}"/>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Kontakt</a:t>
            </a:r>
          </a:p>
        </p:txBody>
      </p:sp>
    </p:spTree>
    <p:extLst>
      <p:ext uri="{BB962C8B-B14F-4D97-AF65-F5344CB8AC3E}">
        <p14:creationId xmlns:p14="http://schemas.microsoft.com/office/powerpoint/2010/main" val="145556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3198B-B844-415E-AE18-5E6581D43A5E}"/>
              </a:ext>
            </a:extLst>
          </p:cNvPr>
          <p:cNvSpPr>
            <a:spLocks noGrp="1"/>
          </p:cNvSpPr>
          <p:nvPr>
            <p:ph type="title"/>
          </p:nvPr>
        </p:nvSpPr>
        <p:spPr>
          <a:xfrm>
            <a:off x="471488" y="387920"/>
            <a:ext cx="5915025" cy="1177410"/>
          </a:xfrm>
        </p:spPr>
        <p:txBody>
          <a:bodyPr/>
          <a:lstStyle/>
          <a:p>
            <a:r>
              <a:rPr lang="de-CH" dirty="0"/>
              <a:t>Beschreibung</a:t>
            </a:r>
          </a:p>
        </p:txBody>
      </p:sp>
      <p:sp>
        <p:nvSpPr>
          <p:cNvPr id="3" name="Inhaltsplatzhalter 2">
            <a:extLst>
              <a:ext uri="{FF2B5EF4-FFF2-40B4-BE49-F238E27FC236}">
                <a16:creationId xmlns:a16="http://schemas.microsoft.com/office/drawing/2014/main" id="{85C33B19-4E08-4D88-B75D-9642F095F474}"/>
              </a:ext>
            </a:extLst>
          </p:cNvPr>
          <p:cNvSpPr>
            <a:spLocks noGrp="1"/>
          </p:cNvSpPr>
          <p:nvPr>
            <p:ph idx="1"/>
          </p:nvPr>
        </p:nvSpPr>
        <p:spPr>
          <a:xfrm>
            <a:off x="471488" y="1916741"/>
            <a:ext cx="5915025" cy="7601339"/>
          </a:xfrm>
        </p:spPr>
        <p:txBody>
          <a:bodyPr>
            <a:normAutofit fontScale="92500" lnSpcReduction="10000"/>
          </a:bodyPr>
          <a:lstStyle/>
          <a:p>
            <a:r>
              <a:rPr lang="de-CH" dirty="0">
                <a:latin typeface="+mj-lt"/>
              </a:rPr>
              <a:t>Beschreibung aussen</a:t>
            </a:r>
          </a:p>
          <a:p>
            <a:pPr marL="0" indent="0">
              <a:buNone/>
            </a:pPr>
            <a:r>
              <a:rPr lang="de-CH" dirty="0">
                <a:latin typeface="+mj-lt"/>
              </a:rPr>
              <a:t>Das Kaufobjekt gehört zu einer Überbauung mit 18 Eigentumswohnungen in drei Mehrfamilienhäusern im Nullenergiestandart, </a:t>
            </a:r>
            <a:r>
              <a:rPr lang="de-CH" dirty="0" err="1">
                <a:latin typeface="+mj-lt"/>
              </a:rPr>
              <a:t>Nearly</a:t>
            </a:r>
            <a:r>
              <a:rPr lang="de-CH" dirty="0">
                <a:latin typeface="+mj-lt"/>
              </a:rPr>
              <a:t> Net ZEB. Die drei Häuser wurden in Appenzellerholz- Elementen aus der Region erstellt. Zur Unterstützung der Warmwasseraufbereitung wurden an den Balkonbrüstungen Sonnenkollektoren montiert. Die Dächer sind ebenfalls mit Photovoltaikanlagen versehen. Die erhaltene Energie unterstützt den Bedarf an Allgemeinstrom. Geheizt wird  mit Erdwärme und Wärmepumpe.</a:t>
            </a:r>
          </a:p>
          <a:p>
            <a:r>
              <a:rPr lang="de-CH" dirty="0">
                <a:latin typeface="+mj-lt"/>
              </a:rPr>
              <a:t>Beschreibung innen</a:t>
            </a:r>
          </a:p>
          <a:p>
            <a:pPr marL="0" indent="0">
              <a:buNone/>
            </a:pPr>
            <a:r>
              <a:rPr lang="de-CH" dirty="0">
                <a:latin typeface="+mj-lt"/>
              </a:rPr>
              <a:t>Die Wohnung verfügt über moderne Grundrisse im Appenzeller- Vollholzbau. Der Koch- / Essen- und Wohnbereich ist offen gestaltet. Vom grosszügigen Balkon aus ist eine traumhafte Säntissicht zu geniessen. </a:t>
            </a:r>
          </a:p>
          <a:p>
            <a:pPr marL="0" indent="0">
              <a:buNone/>
            </a:pPr>
            <a:r>
              <a:rPr lang="de-CH" dirty="0" err="1">
                <a:latin typeface="+mj-lt"/>
              </a:rPr>
              <a:t>Autom</a:t>
            </a:r>
            <a:r>
              <a:rPr lang="de-CH" dirty="0">
                <a:latin typeface="+mj-lt"/>
              </a:rPr>
              <a:t>. </a:t>
            </a:r>
            <a:r>
              <a:rPr lang="de-CH" dirty="0" err="1">
                <a:latin typeface="+mj-lt"/>
              </a:rPr>
              <a:t>Rolläden</a:t>
            </a:r>
            <a:endParaRPr lang="de-CH" dirty="0">
              <a:latin typeface="+mj-lt"/>
            </a:endParaRPr>
          </a:p>
          <a:p>
            <a:endParaRPr lang="de-CH" dirty="0">
              <a:latin typeface="+mj-lt"/>
            </a:endParaRPr>
          </a:p>
          <a:p>
            <a:r>
              <a:rPr lang="de-CH" dirty="0">
                <a:latin typeface="+mj-lt"/>
              </a:rPr>
              <a:t>Beschreibung Lage</a:t>
            </a:r>
          </a:p>
          <a:p>
            <a:pPr marL="0" indent="0">
              <a:buNone/>
            </a:pPr>
            <a:r>
              <a:rPr lang="de-CH" dirty="0">
                <a:latin typeface="+mj-lt"/>
              </a:rPr>
              <a:t>Die Überbauung liegt am Dorfanfang von Gais in einem ruhigen Wohnquartier. Um das Grundstück fliesst der Grenzfluss Rotbach, von welchem die Überbauung auch ihren Namen hat.</a:t>
            </a:r>
          </a:p>
          <a:p>
            <a:pPr marL="0" indent="0">
              <a:buNone/>
            </a:pPr>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pPr marL="0" indent="0">
              <a:buNone/>
            </a:pPr>
            <a:endParaRPr lang="de-CH" dirty="0"/>
          </a:p>
          <a:p>
            <a:pPr marL="0" indent="0">
              <a:buNone/>
            </a:pPr>
            <a:endParaRPr lang="de-CH" dirty="0"/>
          </a:p>
          <a:p>
            <a:pPr marL="0" indent="0">
              <a:buNone/>
            </a:pPr>
            <a:r>
              <a:rPr lang="de-CH" dirty="0"/>
              <a:t>Wohnung  innen					Wohnung aussen</a:t>
            </a:r>
          </a:p>
        </p:txBody>
      </p:sp>
      <p:pic>
        <p:nvPicPr>
          <p:cNvPr id="9" name="Grafik 8">
            <a:extLst>
              <a:ext uri="{FF2B5EF4-FFF2-40B4-BE49-F238E27FC236}">
                <a16:creationId xmlns:a16="http://schemas.microsoft.com/office/drawing/2014/main" id="{C0094983-51F7-49B7-9922-B792ECBC0725}"/>
              </a:ext>
            </a:extLst>
          </p:cNvPr>
          <p:cNvPicPr>
            <a:picLocks noChangeAspect="1"/>
          </p:cNvPicPr>
          <p:nvPr/>
        </p:nvPicPr>
        <p:blipFill rotWithShape="1">
          <a:blip r:embed="rId2">
            <a:extLst>
              <a:ext uri="{28A0092B-C50C-407E-A947-70E740481C1C}">
                <a14:useLocalDpi xmlns:a14="http://schemas.microsoft.com/office/drawing/2010/main" val="0"/>
              </a:ext>
            </a:extLst>
          </a:blip>
          <a:srcRect t="16332" b="27417"/>
          <a:stretch/>
        </p:blipFill>
        <p:spPr>
          <a:xfrm>
            <a:off x="3724081" y="6457655"/>
            <a:ext cx="2839453" cy="2129589"/>
          </a:xfrm>
          <a:prstGeom prst="rect">
            <a:avLst/>
          </a:prstGeom>
        </p:spPr>
      </p:pic>
      <p:pic>
        <p:nvPicPr>
          <p:cNvPr id="13" name="Grafik 12">
            <a:extLst>
              <a:ext uri="{FF2B5EF4-FFF2-40B4-BE49-F238E27FC236}">
                <a16:creationId xmlns:a16="http://schemas.microsoft.com/office/drawing/2014/main" id="{780B0004-8FD7-4D0C-8543-B2A09EE20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66" y="6457656"/>
            <a:ext cx="2839453" cy="2129589"/>
          </a:xfrm>
          <a:prstGeom prst="rect">
            <a:avLst/>
          </a:prstGeom>
        </p:spPr>
      </p:pic>
    </p:spTree>
    <p:extLst>
      <p:ext uri="{BB962C8B-B14F-4D97-AF65-F5344CB8AC3E}">
        <p14:creationId xmlns:p14="http://schemas.microsoft.com/office/powerpoint/2010/main" val="4023113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CCACE2F-4388-4F48-A2B7-95307D01ECDD}"/>
              </a:ext>
            </a:extLst>
          </p:cNvPr>
          <p:cNvSpPr>
            <a:spLocks noGrp="1"/>
          </p:cNvSpPr>
          <p:nvPr>
            <p:ph idx="1"/>
          </p:nvPr>
        </p:nvSpPr>
        <p:spPr>
          <a:xfrm>
            <a:off x="3566493" y="387920"/>
            <a:ext cx="2820019" cy="3242113"/>
          </a:xfrm>
        </p:spPr>
        <p:style>
          <a:lnRef idx="2">
            <a:schemeClr val="accent6"/>
          </a:lnRef>
          <a:fillRef idx="1">
            <a:schemeClr val="lt1"/>
          </a:fillRef>
          <a:effectRef idx="0">
            <a:schemeClr val="accent6"/>
          </a:effectRef>
          <a:fontRef idx="minor">
            <a:schemeClr val="dk1"/>
          </a:fontRef>
        </p:style>
        <p:txBody>
          <a:bodyPr>
            <a:normAutofit lnSpcReduction="10000"/>
          </a:bodyPr>
          <a:lstStyle/>
          <a:p>
            <a:pPr marL="0" indent="0">
              <a:buNone/>
            </a:pPr>
            <a:r>
              <a:rPr lang="de-CH" sz="1200" dirty="0">
                <a:latin typeface="+mj-lt"/>
              </a:rPr>
              <a:t>Baujahr			2013 bis 2015</a:t>
            </a:r>
          </a:p>
          <a:p>
            <a:pPr marL="0" indent="0">
              <a:buNone/>
            </a:pPr>
            <a:r>
              <a:rPr lang="de-CH" sz="1200" dirty="0">
                <a:latin typeface="+mj-lt"/>
              </a:rPr>
              <a:t>Bauherr			Wohnbaupartner AG</a:t>
            </a:r>
          </a:p>
          <a:p>
            <a:pPr marL="0" indent="0">
              <a:buNone/>
            </a:pPr>
            <a:r>
              <a:rPr lang="de-CH" sz="1200" dirty="0">
                <a:latin typeface="+mj-lt"/>
              </a:rPr>
              <a:t>Wohnfläche		125.5m2</a:t>
            </a:r>
          </a:p>
          <a:p>
            <a:pPr marL="0" indent="0">
              <a:buNone/>
            </a:pPr>
            <a:r>
              <a:rPr lang="de-CH" sz="1200" dirty="0">
                <a:latin typeface="+mj-lt"/>
              </a:rPr>
              <a:t>Parkgelegenheit		Garage</a:t>
            </a:r>
          </a:p>
          <a:p>
            <a:pPr marL="0" indent="0">
              <a:buNone/>
            </a:pPr>
            <a:endParaRPr lang="de-CH" sz="1200" dirty="0">
              <a:latin typeface="+mj-lt"/>
            </a:endParaRPr>
          </a:p>
          <a:p>
            <a:pPr marL="0" indent="0">
              <a:buNone/>
            </a:pPr>
            <a:endParaRPr lang="de-CH" sz="1200" dirty="0">
              <a:latin typeface="+mj-lt"/>
            </a:endParaRPr>
          </a:p>
          <a:p>
            <a:pPr marL="0" indent="0">
              <a:buNone/>
            </a:pPr>
            <a:r>
              <a:rPr lang="de-CH" sz="1200" dirty="0">
                <a:latin typeface="+mj-lt"/>
              </a:rPr>
              <a:t>			</a:t>
            </a:r>
          </a:p>
          <a:p>
            <a:pPr marL="0" indent="0">
              <a:buNone/>
            </a:pPr>
            <a:r>
              <a:rPr lang="de-CH" sz="1200" dirty="0">
                <a:latin typeface="+mj-lt"/>
              </a:rPr>
              <a:t>Verkaufspreis		CHF</a:t>
            </a:r>
          </a:p>
          <a:p>
            <a:pPr marL="0" indent="0">
              <a:buNone/>
            </a:pPr>
            <a:r>
              <a:rPr lang="de-CH" sz="1200" dirty="0">
                <a:latin typeface="+mj-lt"/>
              </a:rPr>
              <a:t>Wohnung		1’ 320’000</a:t>
            </a:r>
          </a:p>
          <a:p>
            <a:pPr marL="0" indent="0">
              <a:buNone/>
            </a:pPr>
            <a:r>
              <a:rPr lang="de-CH" sz="1200" dirty="0">
                <a:latin typeface="+mj-lt"/>
              </a:rPr>
              <a:t>2 Garagenplätze		je 15’000</a:t>
            </a:r>
          </a:p>
          <a:p>
            <a:pPr marL="0" indent="0">
              <a:buNone/>
            </a:pPr>
            <a:endParaRPr lang="de-CH" sz="1200" dirty="0">
              <a:latin typeface="+mj-lt"/>
            </a:endParaRPr>
          </a:p>
          <a:p>
            <a:pPr marL="0" indent="0">
              <a:buNone/>
            </a:pPr>
            <a:r>
              <a:rPr lang="de-CH" sz="1200" dirty="0">
                <a:latin typeface="+mj-lt"/>
              </a:rPr>
              <a:t>Total			1’350’000</a:t>
            </a:r>
          </a:p>
          <a:p>
            <a:pPr marL="0" indent="0">
              <a:buNone/>
            </a:pPr>
            <a:r>
              <a:rPr lang="de-CH" sz="1200" dirty="0">
                <a:latin typeface="+mj-lt"/>
              </a:rPr>
              <a:t>			</a:t>
            </a:r>
          </a:p>
        </p:txBody>
      </p:sp>
      <p:pic>
        <p:nvPicPr>
          <p:cNvPr id="5" name="Grafik 4">
            <a:extLst>
              <a:ext uri="{FF2B5EF4-FFF2-40B4-BE49-F238E27FC236}">
                <a16:creationId xmlns:a16="http://schemas.microsoft.com/office/drawing/2014/main" id="{4D2C2ED9-554F-4EA0-88E6-068CFC1F55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1487" y="6105667"/>
            <a:ext cx="2820019" cy="3391254"/>
          </a:xfrm>
          <a:prstGeom prst="rect">
            <a:avLst/>
          </a:prstGeom>
        </p:spPr>
      </p:pic>
      <p:sp>
        <p:nvSpPr>
          <p:cNvPr id="6" name="Rechteck 5">
            <a:extLst>
              <a:ext uri="{FF2B5EF4-FFF2-40B4-BE49-F238E27FC236}">
                <a16:creationId xmlns:a16="http://schemas.microsoft.com/office/drawing/2014/main" id="{EC777CA4-4B95-4846-89A7-344F082FA3A9}"/>
              </a:ext>
            </a:extLst>
          </p:cNvPr>
          <p:cNvSpPr/>
          <p:nvPr/>
        </p:nvSpPr>
        <p:spPr>
          <a:xfrm>
            <a:off x="734087" y="8146302"/>
            <a:ext cx="322555" cy="14796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itel 1">
            <a:extLst>
              <a:ext uri="{FF2B5EF4-FFF2-40B4-BE49-F238E27FC236}">
                <a16:creationId xmlns:a16="http://schemas.microsoft.com/office/drawing/2014/main" id="{AE5C7941-6035-4F4C-AE1B-8C8471720134}"/>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Eckdaten / Grundstück</a:t>
            </a:r>
          </a:p>
        </p:txBody>
      </p:sp>
      <p:sp>
        <p:nvSpPr>
          <p:cNvPr id="11" name="Inhaltsplatzhalter 2">
            <a:extLst>
              <a:ext uri="{FF2B5EF4-FFF2-40B4-BE49-F238E27FC236}">
                <a16:creationId xmlns:a16="http://schemas.microsoft.com/office/drawing/2014/main" id="{D62FA2E4-31E3-44D2-980F-4B404EA8FFE3}"/>
              </a:ext>
            </a:extLst>
          </p:cNvPr>
          <p:cNvSpPr txBox="1">
            <a:spLocks/>
          </p:cNvSpPr>
          <p:nvPr/>
        </p:nvSpPr>
        <p:spPr>
          <a:xfrm>
            <a:off x="471488" y="1916741"/>
            <a:ext cx="5915025" cy="7601339"/>
          </a:xfrm>
          <a:prstGeom prst="rect">
            <a:avLst/>
          </a:prstGeom>
        </p:spPr>
        <p:txBody>
          <a:bodyPr vert="horz" lIns="91440" tIns="45720" rIns="91440" bIns="45720" rtlCol="0">
            <a:normAutofit fontScale="925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de-CH" dirty="0">
                <a:latin typeface="+mj-lt"/>
              </a:rPr>
              <a:t>Eckdaten</a:t>
            </a:r>
          </a:p>
          <a:p>
            <a:pPr marL="0" indent="0">
              <a:buNone/>
            </a:pPr>
            <a:endParaRPr lang="de-CH" dirty="0">
              <a:latin typeface="+mj-lt"/>
            </a:endParaRPr>
          </a:p>
          <a:p>
            <a:pPr marL="0" indent="0">
              <a:buNone/>
            </a:pPr>
            <a:r>
              <a:rPr lang="de-CH" dirty="0">
                <a:latin typeface="+mj-lt"/>
              </a:rPr>
              <a:t>Hauptmerkmal 1</a:t>
            </a:r>
          </a:p>
          <a:p>
            <a:pPr marL="0" indent="0">
              <a:buNone/>
            </a:pPr>
            <a:r>
              <a:rPr lang="de-CH" dirty="0">
                <a:latin typeface="+mj-lt"/>
              </a:rPr>
              <a:t>Hauptmerkmal 2</a:t>
            </a:r>
          </a:p>
          <a:p>
            <a:pPr marL="0" indent="0">
              <a:buNone/>
            </a:pPr>
            <a:r>
              <a:rPr lang="de-CH" dirty="0">
                <a:latin typeface="+mj-lt"/>
              </a:rPr>
              <a:t>Hauptmerkmal 3</a:t>
            </a:r>
          </a:p>
          <a:p>
            <a:pPr marL="0" indent="0">
              <a:buNone/>
            </a:pPr>
            <a:r>
              <a:rPr lang="de-CH" dirty="0">
                <a:latin typeface="+mj-lt"/>
              </a:rPr>
              <a:t>Hauptmerkmal 4</a:t>
            </a:r>
          </a:p>
          <a:p>
            <a:pPr marL="0" indent="0">
              <a:buNone/>
            </a:pPr>
            <a:r>
              <a:rPr lang="de-CH" dirty="0">
                <a:latin typeface="+mj-lt"/>
              </a:rPr>
              <a:t>Hauptmerkmal 5</a:t>
            </a:r>
          </a:p>
          <a:p>
            <a:pPr marL="0" indent="0">
              <a:buNone/>
            </a:pPr>
            <a:r>
              <a:rPr lang="de-CH" dirty="0">
                <a:latin typeface="+mj-lt"/>
              </a:rPr>
              <a:t>Hauptmerkmal 6</a:t>
            </a: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r>
              <a:rPr lang="de-CH" dirty="0">
                <a:latin typeface="+mj-lt"/>
              </a:rPr>
              <a:t>Grundstück</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pPr marL="0" indent="0">
              <a:buFont typeface="Arial" panose="020B0604020202020204" pitchFamily="34" charset="0"/>
              <a:buNone/>
            </a:pPr>
            <a:endParaRPr lang="de-CH" dirty="0"/>
          </a:p>
          <a:p>
            <a:pPr marL="0" indent="0">
              <a:buFont typeface="Arial" panose="020B0604020202020204" pitchFamily="34" charset="0"/>
              <a:buNone/>
            </a:pPr>
            <a:r>
              <a:rPr lang="de-CH" dirty="0"/>
              <a:t>		</a:t>
            </a:r>
          </a:p>
        </p:txBody>
      </p:sp>
    </p:spTree>
    <p:extLst>
      <p:ext uri="{BB962C8B-B14F-4D97-AF65-F5344CB8AC3E}">
        <p14:creationId xmlns:p14="http://schemas.microsoft.com/office/powerpoint/2010/main" val="351609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nhaltsplatzhalter 22">
            <a:extLst>
              <a:ext uri="{FF2B5EF4-FFF2-40B4-BE49-F238E27FC236}">
                <a16:creationId xmlns:a16="http://schemas.microsoft.com/office/drawing/2014/main" id="{86BE4A86-919A-4611-8961-8A1A4AC82D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7772" y="1810544"/>
            <a:ext cx="4065095" cy="6284912"/>
          </a:xfrm>
        </p:spPr>
      </p:pic>
      <p:sp>
        <p:nvSpPr>
          <p:cNvPr id="24" name="Textfeld 23">
            <a:extLst>
              <a:ext uri="{FF2B5EF4-FFF2-40B4-BE49-F238E27FC236}">
                <a16:creationId xmlns:a16="http://schemas.microsoft.com/office/drawing/2014/main" id="{5DAA8F45-44C2-4058-B932-761F7403FA3F}"/>
              </a:ext>
            </a:extLst>
          </p:cNvPr>
          <p:cNvSpPr txBox="1"/>
          <p:nvPr/>
        </p:nvSpPr>
        <p:spPr>
          <a:xfrm>
            <a:off x="115133" y="3015623"/>
            <a:ext cx="2572501" cy="3477875"/>
          </a:xfrm>
          <a:prstGeom prst="rect">
            <a:avLst/>
          </a:prstGeom>
          <a:noFill/>
        </p:spPr>
        <p:txBody>
          <a:bodyPr wrap="square" rtlCol="0">
            <a:spAutoFit/>
          </a:bodyPr>
          <a:lstStyle/>
          <a:p>
            <a:r>
              <a:rPr lang="de-CH" sz="1100" dirty="0">
                <a:latin typeface="+mj-lt"/>
              </a:rPr>
              <a:t>Wohnen / Essen	~ 42.5m2</a:t>
            </a:r>
          </a:p>
          <a:p>
            <a:r>
              <a:rPr lang="de-CH" sz="1100" dirty="0">
                <a:latin typeface="+mj-lt"/>
              </a:rPr>
              <a:t>Küche 		~ 12.0m2</a:t>
            </a:r>
          </a:p>
          <a:p>
            <a:r>
              <a:rPr lang="de-CH" sz="1100" dirty="0">
                <a:latin typeface="+mj-lt"/>
              </a:rPr>
              <a:t>Zimmer 1		~18.5m2</a:t>
            </a:r>
          </a:p>
          <a:p>
            <a:r>
              <a:rPr lang="de-CH" sz="1100" dirty="0">
                <a:latin typeface="+mj-lt"/>
              </a:rPr>
              <a:t>Zimmer 2		13.5m2</a:t>
            </a:r>
          </a:p>
          <a:p>
            <a:r>
              <a:rPr lang="de-CH" sz="1100" dirty="0">
                <a:latin typeface="+mj-lt"/>
              </a:rPr>
              <a:t>Zimmer 3		13.0m2</a:t>
            </a:r>
          </a:p>
          <a:p>
            <a:r>
              <a:rPr lang="de-CH" sz="1100" dirty="0">
                <a:latin typeface="+mj-lt"/>
              </a:rPr>
              <a:t>Bad / Du / </a:t>
            </a:r>
            <a:r>
              <a:rPr lang="de-CH" sz="1100" dirty="0" err="1">
                <a:latin typeface="+mj-lt"/>
              </a:rPr>
              <a:t>Wc</a:t>
            </a:r>
            <a:r>
              <a:rPr lang="de-CH" sz="1100" dirty="0">
                <a:latin typeface="+mj-lt"/>
              </a:rPr>
              <a:t>		7.5m2</a:t>
            </a:r>
          </a:p>
          <a:p>
            <a:r>
              <a:rPr lang="de-CH" sz="1100" dirty="0">
                <a:latin typeface="+mj-lt"/>
              </a:rPr>
              <a:t>Du / </a:t>
            </a:r>
            <a:r>
              <a:rPr lang="de-CH" sz="1100" dirty="0" err="1">
                <a:latin typeface="+mj-lt"/>
              </a:rPr>
              <a:t>Wc</a:t>
            </a:r>
            <a:r>
              <a:rPr lang="de-CH" sz="1100" dirty="0">
                <a:latin typeface="+mj-lt"/>
              </a:rPr>
              <a:t>		4.5m2</a:t>
            </a:r>
          </a:p>
          <a:p>
            <a:r>
              <a:rPr lang="de-CH" sz="1100" dirty="0">
                <a:latin typeface="+mj-lt"/>
              </a:rPr>
              <a:t>Reduit  / WA		2.5m2</a:t>
            </a:r>
          </a:p>
          <a:p>
            <a:r>
              <a:rPr lang="de-CH" sz="1100" dirty="0">
                <a:latin typeface="+mj-lt"/>
              </a:rPr>
              <a:t>Entrée / Gang		11.5m2</a:t>
            </a:r>
          </a:p>
          <a:p>
            <a:endParaRPr lang="de-CH" sz="1100" dirty="0">
              <a:latin typeface="+mj-lt"/>
            </a:endParaRPr>
          </a:p>
          <a:p>
            <a:endParaRPr lang="de-CH" sz="1100" dirty="0">
              <a:latin typeface="+mj-lt"/>
            </a:endParaRPr>
          </a:p>
          <a:p>
            <a:r>
              <a:rPr lang="de-CH" sz="1100" dirty="0">
                <a:latin typeface="+mj-lt"/>
              </a:rPr>
              <a:t>Total Wohnfläche		125.5m2</a:t>
            </a:r>
          </a:p>
          <a:p>
            <a:r>
              <a:rPr lang="de-CH" sz="1100" dirty="0">
                <a:latin typeface="+mj-lt"/>
              </a:rPr>
              <a:t>Total Nettowohnfläche	133.5m2</a:t>
            </a:r>
          </a:p>
          <a:p>
            <a:r>
              <a:rPr lang="de-CH" sz="1100" dirty="0">
                <a:latin typeface="+mj-lt"/>
              </a:rPr>
              <a:t>(mit Innenwänden exkl. Aussenwände und Installationsschächte)</a:t>
            </a:r>
          </a:p>
          <a:p>
            <a:endParaRPr lang="de-CH" sz="1100" dirty="0">
              <a:latin typeface="+mj-lt"/>
            </a:endParaRPr>
          </a:p>
          <a:p>
            <a:r>
              <a:rPr lang="de-CH" sz="1100" dirty="0">
                <a:latin typeface="+mj-lt"/>
              </a:rPr>
              <a:t>Balkon		26.0m2</a:t>
            </a:r>
          </a:p>
          <a:p>
            <a:endParaRPr lang="de-CH" sz="1100" dirty="0">
              <a:latin typeface="+mj-lt"/>
            </a:endParaRPr>
          </a:p>
          <a:p>
            <a:endParaRPr lang="de-CH" sz="1100" dirty="0">
              <a:latin typeface="+mj-lt"/>
            </a:endParaRPr>
          </a:p>
        </p:txBody>
      </p:sp>
      <p:sp>
        <p:nvSpPr>
          <p:cNvPr id="25" name="Titel 1">
            <a:extLst>
              <a:ext uri="{FF2B5EF4-FFF2-40B4-BE49-F238E27FC236}">
                <a16:creationId xmlns:a16="http://schemas.microsoft.com/office/drawing/2014/main" id="{01C3B9B5-23A8-4D50-A131-6EF245390A7D}"/>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Grundriss- Plan</a:t>
            </a:r>
          </a:p>
        </p:txBody>
      </p:sp>
    </p:spTree>
    <p:extLst>
      <p:ext uri="{BB962C8B-B14F-4D97-AF65-F5344CB8AC3E}">
        <p14:creationId xmlns:p14="http://schemas.microsoft.com/office/powerpoint/2010/main" val="117562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nhaltsplatzhalter 16">
            <a:extLst>
              <a:ext uri="{FF2B5EF4-FFF2-40B4-BE49-F238E27FC236}">
                <a16:creationId xmlns:a16="http://schemas.microsoft.com/office/drawing/2014/main" id="{4FDCEADE-C4A7-4624-99CF-116956951A3F}"/>
              </a:ext>
            </a:extLst>
          </p:cNvPr>
          <p:cNvSpPr>
            <a:spLocks noGrp="1"/>
          </p:cNvSpPr>
          <p:nvPr>
            <p:ph sz="half" idx="2"/>
          </p:nvPr>
        </p:nvSpPr>
        <p:spPr>
          <a:xfrm>
            <a:off x="665328" y="1994432"/>
            <a:ext cx="5527343" cy="2958568"/>
          </a:xfrm>
        </p:spPr>
        <p:txBody>
          <a:bodyPr/>
          <a:lstStyle/>
          <a:p>
            <a:r>
              <a:rPr lang="de-CH" dirty="0"/>
              <a:t>. Auf dem Grundstück befindet sich ein Spiel- und Begegnungsraum sowie Spielrasen. Ebenfalls sind Unterflurcontainer vorhanden</a:t>
            </a:r>
          </a:p>
          <a:p>
            <a:r>
              <a:rPr lang="de-CH" dirty="0"/>
              <a:t>7 Besucherplätze</a:t>
            </a:r>
          </a:p>
        </p:txBody>
      </p:sp>
      <p:pic>
        <p:nvPicPr>
          <p:cNvPr id="27" name="Inhaltsplatzhalter 26">
            <a:extLst>
              <a:ext uri="{FF2B5EF4-FFF2-40B4-BE49-F238E27FC236}">
                <a16:creationId xmlns:a16="http://schemas.microsoft.com/office/drawing/2014/main" id="{316E8700-D5D4-46DD-A0D8-E04D92FAC6E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16200000">
            <a:off x="1809521" y="5981771"/>
            <a:ext cx="3238958" cy="2737373"/>
          </a:xfrm>
        </p:spPr>
      </p:pic>
      <p:sp>
        <p:nvSpPr>
          <p:cNvPr id="30" name="Titel 1">
            <a:extLst>
              <a:ext uri="{FF2B5EF4-FFF2-40B4-BE49-F238E27FC236}">
                <a16:creationId xmlns:a16="http://schemas.microsoft.com/office/drawing/2014/main" id="{28EA4B7F-FD94-4650-9177-D1C2D6407A9A}"/>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Mikrolage</a:t>
            </a:r>
          </a:p>
        </p:txBody>
      </p:sp>
    </p:spTree>
    <p:extLst>
      <p:ext uri="{BB962C8B-B14F-4D97-AF65-F5344CB8AC3E}">
        <p14:creationId xmlns:p14="http://schemas.microsoft.com/office/powerpoint/2010/main" val="25420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05774C7-DE35-4F14-AFEC-8AA69B373E61}"/>
              </a:ext>
            </a:extLst>
          </p:cNvPr>
          <p:cNvSpPr>
            <a:spLocks noGrp="1"/>
          </p:cNvSpPr>
          <p:nvPr>
            <p:ph sz="half" idx="1"/>
          </p:nvPr>
        </p:nvSpPr>
        <p:spPr>
          <a:xfrm>
            <a:off x="3629295" y="6426959"/>
            <a:ext cx="3180882" cy="2680945"/>
          </a:xfrm>
        </p:spPr>
        <p:txBody>
          <a:bodyPr>
            <a:normAutofit fontScale="92500"/>
          </a:bodyPr>
          <a:lstStyle/>
          <a:p>
            <a:pPr marL="0" indent="0">
              <a:buNone/>
            </a:pPr>
            <a:endParaRPr lang="de-CH" sz="1200" dirty="0">
              <a:latin typeface="+mj-lt"/>
            </a:endParaRPr>
          </a:p>
          <a:p>
            <a:pPr marL="0" indent="0">
              <a:buNone/>
            </a:pPr>
            <a:r>
              <a:rPr lang="de-CH" sz="1200" dirty="0">
                <a:latin typeface="+mj-lt"/>
              </a:rPr>
              <a:t>Purer Lebensgenuss</a:t>
            </a:r>
          </a:p>
          <a:p>
            <a:pPr marL="0" indent="0">
              <a:buNone/>
            </a:pPr>
            <a:r>
              <a:rPr lang="de-CH" sz="1200" dirty="0">
                <a:latin typeface="+mj-lt"/>
              </a:rPr>
              <a:t>Die Naturlandschaft in der Region von Gais hat </a:t>
            </a:r>
          </a:p>
          <a:p>
            <a:pPr marL="0" indent="0">
              <a:buNone/>
            </a:pPr>
            <a:r>
              <a:rPr lang="de-CH" sz="1200" dirty="0">
                <a:latin typeface="+mj-lt"/>
              </a:rPr>
              <a:t>einiges zu bieten. Bevorzugen Sie sportliche </a:t>
            </a:r>
            <a:r>
              <a:rPr lang="de-CH" sz="1200" dirty="0" err="1">
                <a:latin typeface="+mj-lt"/>
              </a:rPr>
              <a:t>Akti</a:t>
            </a:r>
            <a:r>
              <a:rPr lang="de-CH" sz="1200" dirty="0">
                <a:latin typeface="+mj-lt"/>
              </a:rPr>
              <a:t>-</a:t>
            </a:r>
          </a:p>
          <a:p>
            <a:pPr marL="0" indent="0">
              <a:buNone/>
            </a:pPr>
            <a:r>
              <a:rPr lang="de-CH" sz="1200" dirty="0" err="1">
                <a:latin typeface="+mj-lt"/>
              </a:rPr>
              <a:t>vitäten</a:t>
            </a:r>
            <a:r>
              <a:rPr lang="de-CH" sz="1200" dirty="0">
                <a:latin typeface="+mj-lt"/>
              </a:rPr>
              <a:t> wie Wandern, Skifahren, Biken, Nordic </a:t>
            </a:r>
          </a:p>
          <a:p>
            <a:pPr marL="0" indent="0">
              <a:buNone/>
            </a:pPr>
            <a:r>
              <a:rPr lang="de-CH" sz="1200" dirty="0">
                <a:latin typeface="+mj-lt"/>
              </a:rPr>
              <a:t>Walking, Reiten, Golfen oder Baden im Hallenbad </a:t>
            </a:r>
          </a:p>
          <a:p>
            <a:pPr marL="0" indent="0">
              <a:buNone/>
            </a:pPr>
            <a:r>
              <a:rPr lang="de-CH" sz="1200" dirty="0">
                <a:latin typeface="+mj-lt"/>
              </a:rPr>
              <a:t>oder im Freibad? Oder geniessen Sie lieber die </a:t>
            </a:r>
          </a:p>
          <a:p>
            <a:pPr marL="0" indent="0">
              <a:buNone/>
            </a:pPr>
            <a:r>
              <a:rPr lang="de-CH" sz="1200" dirty="0">
                <a:latin typeface="+mj-lt"/>
              </a:rPr>
              <a:t>kulinarischen Freuden? Das alles und viel mehr </a:t>
            </a:r>
          </a:p>
          <a:p>
            <a:pPr marL="0" indent="0">
              <a:buNone/>
            </a:pPr>
            <a:r>
              <a:rPr lang="de-CH" sz="1200" dirty="0">
                <a:latin typeface="+mj-lt"/>
              </a:rPr>
              <a:t>bietet Ihnen Gais in einer einmaligen und traum-</a:t>
            </a:r>
          </a:p>
          <a:p>
            <a:pPr marL="0" indent="0">
              <a:buNone/>
            </a:pPr>
            <a:r>
              <a:rPr lang="de-CH" sz="1200" dirty="0">
                <a:latin typeface="+mj-lt"/>
              </a:rPr>
              <a:t>haften Berg- und Naturlandschaft. Also, nichts wie </a:t>
            </a:r>
          </a:p>
          <a:p>
            <a:pPr marL="0" indent="0">
              <a:buNone/>
            </a:pPr>
            <a:r>
              <a:rPr lang="de-CH" sz="1200" dirty="0">
                <a:latin typeface="+mj-lt"/>
              </a:rPr>
              <a:t>auf ins Appenzellerland!</a:t>
            </a: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pPr marL="0" indent="0">
              <a:buNone/>
            </a:pPr>
            <a:endParaRPr lang="de-CH" dirty="0">
              <a:latin typeface="+mj-lt"/>
            </a:endParaRPr>
          </a:p>
          <a:p>
            <a:endParaRPr lang="de-CH" dirty="0">
              <a:latin typeface="+mj-lt"/>
            </a:endParaRPr>
          </a:p>
        </p:txBody>
      </p:sp>
      <p:sp>
        <p:nvSpPr>
          <p:cNvPr id="7" name="Textfeld 6">
            <a:extLst>
              <a:ext uri="{FF2B5EF4-FFF2-40B4-BE49-F238E27FC236}">
                <a16:creationId xmlns:a16="http://schemas.microsoft.com/office/drawing/2014/main" id="{8138F04E-6132-4318-B72F-B4FFCC792859}"/>
              </a:ext>
            </a:extLst>
          </p:cNvPr>
          <p:cNvSpPr txBox="1"/>
          <p:nvPr/>
        </p:nvSpPr>
        <p:spPr>
          <a:xfrm>
            <a:off x="268106" y="1953694"/>
            <a:ext cx="2526630" cy="3416320"/>
          </a:xfrm>
          <a:prstGeom prst="rect">
            <a:avLst/>
          </a:prstGeom>
          <a:noFill/>
        </p:spPr>
        <p:txBody>
          <a:bodyPr wrap="square" rtlCol="0">
            <a:spAutoFit/>
          </a:bodyPr>
          <a:lstStyle/>
          <a:p>
            <a:r>
              <a:rPr lang="de-CH" sz="1200" b="1" dirty="0">
                <a:latin typeface="+mj-lt"/>
              </a:rPr>
              <a:t>Gais und seine Geschichte</a:t>
            </a:r>
          </a:p>
          <a:p>
            <a:r>
              <a:rPr lang="de-CH" sz="1200" dirty="0">
                <a:latin typeface="+mj-lt"/>
              </a:rPr>
              <a:t>Die ersten Besiedlungen in Gais werden im elften </a:t>
            </a:r>
          </a:p>
          <a:p>
            <a:r>
              <a:rPr lang="de-CH" sz="1200" dirty="0">
                <a:latin typeface="+mj-lt"/>
              </a:rPr>
              <a:t>Jahrhundert vermutet. Im achtzehnten </a:t>
            </a:r>
            <a:r>
              <a:rPr lang="de-CH" sz="1200" dirty="0" err="1">
                <a:latin typeface="+mj-lt"/>
              </a:rPr>
              <a:t>Jahrhun</a:t>
            </a:r>
            <a:r>
              <a:rPr lang="de-CH" sz="1200" dirty="0">
                <a:latin typeface="+mj-lt"/>
              </a:rPr>
              <a:t>-</a:t>
            </a:r>
          </a:p>
          <a:p>
            <a:r>
              <a:rPr lang="de-CH" sz="1200" dirty="0" err="1">
                <a:latin typeface="+mj-lt"/>
              </a:rPr>
              <a:t>dert</a:t>
            </a:r>
            <a:r>
              <a:rPr lang="de-CH" sz="1200" dirty="0">
                <a:latin typeface="+mj-lt"/>
              </a:rPr>
              <a:t> erfuhr Gais durch die Molkenkuren einen </a:t>
            </a:r>
          </a:p>
          <a:p>
            <a:r>
              <a:rPr lang="de-CH" sz="1200" dirty="0">
                <a:latin typeface="+mj-lt"/>
              </a:rPr>
              <a:t>grossen Aufschwung und wurde als Kurort weit </a:t>
            </a:r>
          </a:p>
          <a:p>
            <a:r>
              <a:rPr lang="de-CH" sz="1200" dirty="0">
                <a:latin typeface="+mj-lt"/>
              </a:rPr>
              <a:t>über die Grenzen hinaus bekannt. Vom 17. bis </a:t>
            </a:r>
          </a:p>
          <a:p>
            <a:r>
              <a:rPr lang="de-CH" sz="1200" dirty="0">
                <a:latin typeface="+mj-lt"/>
              </a:rPr>
              <a:t>19. Jahrhundert kam die Textilindustrie nebst </a:t>
            </a:r>
          </a:p>
          <a:p>
            <a:r>
              <a:rPr lang="de-CH" sz="1200" dirty="0">
                <a:latin typeface="+mj-lt"/>
              </a:rPr>
              <a:t>Landwirtschaft und Handwerk zu grosser Blüte. Im </a:t>
            </a:r>
          </a:p>
          <a:p>
            <a:r>
              <a:rPr lang="de-CH" sz="1200" dirty="0">
                <a:latin typeface="+mj-lt"/>
              </a:rPr>
              <a:t>September 1780 zerstörte eine Feuersbrunst den </a:t>
            </a:r>
          </a:p>
          <a:p>
            <a:r>
              <a:rPr lang="de-CH" sz="1200" dirty="0">
                <a:latin typeface="+mj-lt"/>
              </a:rPr>
              <a:t>grössten Teil des Dorfes.</a:t>
            </a:r>
          </a:p>
        </p:txBody>
      </p:sp>
      <p:sp>
        <p:nvSpPr>
          <p:cNvPr id="8" name="Textfeld 7">
            <a:extLst>
              <a:ext uri="{FF2B5EF4-FFF2-40B4-BE49-F238E27FC236}">
                <a16:creationId xmlns:a16="http://schemas.microsoft.com/office/drawing/2014/main" id="{80F3F948-79EC-44D5-A038-787B10EBB124}"/>
              </a:ext>
            </a:extLst>
          </p:cNvPr>
          <p:cNvSpPr txBox="1"/>
          <p:nvPr/>
        </p:nvSpPr>
        <p:spPr>
          <a:xfrm>
            <a:off x="3233084" y="1861361"/>
            <a:ext cx="3356810" cy="3600986"/>
          </a:xfrm>
          <a:prstGeom prst="rect">
            <a:avLst/>
          </a:prstGeom>
          <a:noFill/>
        </p:spPr>
        <p:txBody>
          <a:bodyPr wrap="square" rtlCol="0">
            <a:spAutoFit/>
          </a:bodyPr>
          <a:lstStyle/>
          <a:p>
            <a:r>
              <a:rPr lang="de-CH" sz="1200" b="1" dirty="0">
                <a:latin typeface="+mj-lt"/>
              </a:rPr>
              <a:t>Leben über der Nebelgrenze</a:t>
            </a:r>
          </a:p>
          <a:p>
            <a:r>
              <a:rPr lang="de-CH" sz="1200" dirty="0">
                <a:latin typeface="+mj-lt"/>
              </a:rPr>
              <a:t>Gais mit seinen ca. 3050 Einwohnern liegt auf 933 </a:t>
            </a:r>
          </a:p>
          <a:p>
            <a:r>
              <a:rPr lang="de-CH" sz="1200" dirty="0">
                <a:latin typeface="+mj-lt"/>
              </a:rPr>
              <a:t>Meter über Meer (Dorfplatz) und ist grösstenteils </a:t>
            </a:r>
          </a:p>
          <a:p>
            <a:r>
              <a:rPr lang="de-CH" sz="1200" dirty="0">
                <a:latin typeface="+mj-lt"/>
              </a:rPr>
              <a:t>nebelfrei. Die Bewohner von Gais schätzen nicht </a:t>
            </a:r>
          </a:p>
          <a:p>
            <a:r>
              <a:rPr lang="de-CH" sz="1200" dirty="0">
                <a:latin typeface="+mj-lt"/>
              </a:rPr>
              <a:t>nur die gute Infrastruktur, sondern auch die ein-</a:t>
            </a:r>
          </a:p>
          <a:p>
            <a:r>
              <a:rPr lang="de-CH" sz="1200" dirty="0">
                <a:latin typeface="+mj-lt"/>
              </a:rPr>
              <a:t>malige Berglandschaft und das ausgezeichnete </a:t>
            </a:r>
          </a:p>
          <a:p>
            <a:r>
              <a:rPr lang="de-CH" sz="1200" dirty="0">
                <a:latin typeface="+mj-lt"/>
              </a:rPr>
              <a:t>Klima. Der Kindergarten, die Primar- sowie die </a:t>
            </a:r>
          </a:p>
          <a:p>
            <a:r>
              <a:rPr lang="de-CH" sz="1200" dirty="0">
                <a:latin typeface="+mj-lt"/>
              </a:rPr>
              <a:t>Oberstufenschule befinden sich direkt im Dorf. </a:t>
            </a:r>
          </a:p>
          <a:p>
            <a:r>
              <a:rPr lang="de-CH" sz="1200" dirty="0">
                <a:latin typeface="+mj-lt"/>
              </a:rPr>
              <a:t>Aus- und Weiterbildungsmöglichkeiten stehen im </a:t>
            </a:r>
          </a:p>
          <a:p>
            <a:r>
              <a:rPr lang="de-CH" sz="1200" dirty="0">
                <a:latin typeface="+mj-lt"/>
              </a:rPr>
              <a:t>nahegelegenen St. Gallen, Trogen oder Appenzell </a:t>
            </a:r>
          </a:p>
          <a:p>
            <a:r>
              <a:rPr lang="de-CH" sz="1200" dirty="0">
                <a:latin typeface="+mj-lt"/>
              </a:rPr>
              <a:t>zur Verfügung. Im Weiteren verfügt Gais über ein </a:t>
            </a:r>
          </a:p>
          <a:p>
            <a:r>
              <a:rPr lang="de-CH" sz="1200" dirty="0">
                <a:latin typeface="+mj-lt"/>
              </a:rPr>
              <a:t>vielfältiges Gewerbeangebot wie zum Beispiel Gas-</a:t>
            </a:r>
          </a:p>
          <a:p>
            <a:r>
              <a:rPr lang="de-CH" sz="1200" dirty="0" err="1">
                <a:latin typeface="+mj-lt"/>
              </a:rPr>
              <a:t>tronomiebetriebe</a:t>
            </a:r>
            <a:r>
              <a:rPr lang="de-CH" sz="1200" dirty="0">
                <a:latin typeface="+mj-lt"/>
              </a:rPr>
              <a:t>, Schreinereien, Spengler- und Sanitärgeschäfte, diverse Dienstleistungsbetriebe </a:t>
            </a:r>
          </a:p>
          <a:p>
            <a:r>
              <a:rPr lang="de-CH" sz="1200" dirty="0">
                <a:latin typeface="+mj-lt"/>
              </a:rPr>
              <a:t>etc.. Gais hat auch ein ausgezeichnetes Gesund-</a:t>
            </a:r>
          </a:p>
          <a:p>
            <a:r>
              <a:rPr lang="de-CH" sz="1200" dirty="0" err="1">
                <a:latin typeface="+mj-lt"/>
              </a:rPr>
              <a:t>heitswesen</a:t>
            </a:r>
            <a:r>
              <a:rPr lang="de-CH" sz="1200" dirty="0">
                <a:latin typeface="+mj-lt"/>
              </a:rPr>
              <a:t> zu bieten. Nebst Ärzten, Zahnärzten </a:t>
            </a:r>
          </a:p>
          <a:p>
            <a:r>
              <a:rPr lang="de-CH" sz="1200" dirty="0">
                <a:latin typeface="+mj-lt"/>
              </a:rPr>
              <a:t>und Naturheilpraxen ist die Klinik Gais, welche </a:t>
            </a:r>
          </a:p>
          <a:p>
            <a:r>
              <a:rPr lang="de-CH" sz="1200" dirty="0">
                <a:latin typeface="+mj-lt"/>
              </a:rPr>
              <a:t>über die Kantonsgrenze hinaus mit ihrem </a:t>
            </a:r>
            <a:r>
              <a:rPr lang="de-CH" sz="1200" dirty="0" err="1">
                <a:latin typeface="+mj-lt"/>
              </a:rPr>
              <a:t>ausge</a:t>
            </a:r>
            <a:r>
              <a:rPr lang="de-CH" sz="1200" dirty="0">
                <a:latin typeface="+mj-lt"/>
              </a:rPr>
              <a:t>-</a:t>
            </a:r>
          </a:p>
          <a:p>
            <a:r>
              <a:rPr lang="de-CH" sz="1200" dirty="0">
                <a:latin typeface="+mj-lt"/>
              </a:rPr>
              <a:t>zeichneten Ruf bekannt ist, angesiedelt.</a:t>
            </a:r>
          </a:p>
        </p:txBody>
      </p:sp>
      <p:sp>
        <p:nvSpPr>
          <p:cNvPr id="9" name="Textfeld 8">
            <a:extLst>
              <a:ext uri="{FF2B5EF4-FFF2-40B4-BE49-F238E27FC236}">
                <a16:creationId xmlns:a16="http://schemas.microsoft.com/office/drawing/2014/main" id="{57FE0F4E-3E67-40AA-9AA7-782E5F8DADFC}"/>
              </a:ext>
            </a:extLst>
          </p:cNvPr>
          <p:cNvSpPr txBox="1"/>
          <p:nvPr/>
        </p:nvSpPr>
        <p:spPr>
          <a:xfrm>
            <a:off x="47823" y="6613270"/>
            <a:ext cx="3356810" cy="2308324"/>
          </a:xfrm>
          <a:prstGeom prst="rect">
            <a:avLst/>
          </a:prstGeom>
          <a:noFill/>
        </p:spPr>
        <p:txBody>
          <a:bodyPr wrap="square" rtlCol="0">
            <a:spAutoFit/>
          </a:bodyPr>
          <a:lstStyle/>
          <a:p>
            <a:r>
              <a:rPr lang="de-CH" sz="1200" dirty="0">
                <a:latin typeface="+mj-lt"/>
              </a:rPr>
              <a:t>Gute Erreichbarkeit</a:t>
            </a:r>
          </a:p>
          <a:p>
            <a:r>
              <a:rPr lang="de-CH" sz="1200" dirty="0">
                <a:latin typeface="+mj-lt"/>
              </a:rPr>
              <a:t>Gais ist sowohl mit dem privaten als auch mit den </a:t>
            </a:r>
          </a:p>
          <a:p>
            <a:r>
              <a:rPr lang="de-CH" sz="1200" dirty="0">
                <a:latin typeface="+mj-lt"/>
              </a:rPr>
              <a:t>öffentlichen Verkehrsmitteln sehr gut erschlossen. </a:t>
            </a:r>
          </a:p>
          <a:p>
            <a:r>
              <a:rPr lang="de-CH" sz="1200" dirty="0">
                <a:latin typeface="+mj-lt"/>
              </a:rPr>
              <a:t>St. Gallen liegt mit dem Auto ca. 20 Minuten, Alt-</a:t>
            </a:r>
          </a:p>
          <a:p>
            <a:r>
              <a:rPr lang="de-CH" sz="1200" dirty="0" err="1">
                <a:latin typeface="+mj-lt"/>
              </a:rPr>
              <a:t>stätten</a:t>
            </a:r>
            <a:r>
              <a:rPr lang="de-CH" sz="1200" dirty="0">
                <a:latin typeface="+mj-lt"/>
              </a:rPr>
              <a:t> ca. 15 Minuten und Appenzell ca. 10 </a:t>
            </a:r>
            <a:r>
              <a:rPr lang="de-CH" sz="1200" dirty="0" err="1">
                <a:latin typeface="+mj-lt"/>
              </a:rPr>
              <a:t>Minu</a:t>
            </a:r>
            <a:r>
              <a:rPr lang="de-CH" sz="1200" dirty="0">
                <a:latin typeface="+mj-lt"/>
              </a:rPr>
              <a:t>-</a:t>
            </a:r>
          </a:p>
          <a:p>
            <a:r>
              <a:rPr lang="de-CH" sz="1200" dirty="0" err="1">
                <a:latin typeface="+mj-lt"/>
              </a:rPr>
              <a:t>ten</a:t>
            </a:r>
            <a:r>
              <a:rPr lang="de-CH" sz="1200" dirty="0">
                <a:latin typeface="+mj-lt"/>
              </a:rPr>
              <a:t> entfernt. Geniessen Sie lieber die Fahrt in der </a:t>
            </a:r>
          </a:p>
          <a:p>
            <a:r>
              <a:rPr lang="de-CH" sz="1200" dirty="0" err="1">
                <a:latin typeface="+mj-lt"/>
              </a:rPr>
              <a:t>Appenzellerbahn</a:t>
            </a:r>
            <a:r>
              <a:rPr lang="de-CH" sz="1200" dirty="0">
                <a:latin typeface="+mj-lt"/>
              </a:rPr>
              <a:t>? Im Halbstundentakt erreichen </a:t>
            </a:r>
          </a:p>
          <a:p>
            <a:r>
              <a:rPr lang="de-CH" sz="1200" dirty="0">
                <a:latin typeface="+mj-lt"/>
              </a:rPr>
              <a:t>Sie in gut 30 Minuten St. Gallen, in 20 Minuten Alt-</a:t>
            </a:r>
          </a:p>
          <a:p>
            <a:r>
              <a:rPr lang="de-CH" sz="1200" dirty="0" err="1">
                <a:latin typeface="+mj-lt"/>
              </a:rPr>
              <a:t>stätten</a:t>
            </a:r>
            <a:r>
              <a:rPr lang="de-CH" sz="1200" dirty="0">
                <a:latin typeface="+mj-lt"/>
              </a:rPr>
              <a:t> und in 10 Minuten Appenzell. Idyllisch und </a:t>
            </a:r>
          </a:p>
          <a:p>
            <a:r>
              <a:rPr lang="de-CH" sz="1200" dirty="0">
                <a:latin typeface="+mj-lt"/>
              </a:rPr>
              <a:t>im Grünen Wohnen und trotzdem nahe an den </a:t>
            </a:r>
          </a:p>
          <a:p>
            <a:r>
              <a:rPr lang="de-CH" sz="1200" dirty="0">
                <a:latin typeface="+mj-lt"/>
              </a:rPr>
              <a:t>Zentren gelegen ist sicher ein wesentlicher Punkt, </a:t>
            </a:r>
          </a:p>
          <a:p>
            <a:r>
              <a:rPr lang="de-CH" sz="1200" dirty="0">
                <a:latin typeface="+mj-lt"/>
              </a:rPr>
              <a:t>welchen Gais als Wohngemeinde auszeichnet.</a:t>
            </a:r>
          </a:p>
        </p:txBody>
      </p:sp>
      <p:sp>
        <p:nvSpPr>
          <p:cNvPr id="12" name="Titel 1">
            <a:extLst>
              <a:ext uri="{FF2B5EF4-FFF2-40B4-BE49-F238E27FC236}">
                <a16:creationId xmlns:a16="http://schemas.microsoft.com/office/drawing/2014/main" id="{E7AA3D79-346A-470E-ACB5-26CD8946363C}"/>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Makrolage</a:t>
            </a:r>
          </a:p>
        </p:txBody>
      </p:sp>
    </p:spTree>
    <p:extLst>
      <p:ext uri="{BB962C8B-B14F-4D97-AF65-F5344CB8AC3E}">
        <p14:creationId xmlns:p14="http://schemas.microsoft.com/office/powerpoint/2010/main" val="275027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692192E-9DD1-485B-8837-C96E0C6A226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540949" y="3480146"/>
            <a:ext cx="7939897" cy="4446342"/>
          </a:xfrm>
        </p:spPr>
      </p:pic>
      <p:sp>
        <p:nvSpPr>
          <p:cNvPr id="7" name="Titel 1">
            <a:extLst>
              <a:ext uri="{FF2B5EF4-FFF2-40B4-BE49-F238E27FC236}">
                <a16:creationId xmlns:a16="http://schemas.microsoft.com/office/drawing/2014/main" id="{41957149-9E5D-4F52-823E-694DA52FB671}"/>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Makrolage</a:t>
            </a:r>
          </a:p>
        </p:txBody>
      </p:sp>
    </p:spTree>
    <p:extLst>
      <p:ext uri="{BB962C8B-B14F-4D97-AF65-F5344CB8AC3E}">
        <p14:creationId xmlns:p14="http://schemas.microsoft.com/office/powerpoint/2010/main" val="1795444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3561160"/>
            <a:ext cx="5915025" cy="4436268"/>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5785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B6A5B42B-962D-4B7D-8081-4181FFBB91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3561160"/>
            <a:ext cx="5915024" cy="4436268"/>
          </a:xfrm>
        </p:spPr>
      </p:pic>
      <p:sp>
        <p:nvSpPr>
          <p:cNvPr id="14" name="Titel 1">
            <a:extLst>
              <a:ext uri="{FF2B5EF4-FFF2-40B4-BE49-F238E27FC236}">
                <a16:creationId xmlns:a16="http://schemas.microsoft.com/office/drawing/2014/main" id="{022D23E2-D64D-4406-8794-88053E90DDB0}"/>
              </a:ext>
            </a:extLst>
          </p:cNvPr>
          <p:cNvSpPr txBox="1">
            <a:spLocks/>
          </p:cNvSpPr>
          <p:nvPr/>
        </p:nvSpPr>
        <p:spPr>
          <a:xfrm>
            <a:off x="471488" y="387920"/>
            <a:ext cx="5915025" cy="1177410"/>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CH" dirty="0"/>
              <a:t>Impressionen</a:t>
            </a:r>
          </a:p>
        </p:txBody>
      </p:sp>
    </p:spTree>
    <p:extLst>
      <p:ext uri="{BB962C8B-B14F-4D97-AF65-F5344CB8AC3E}">
        <p14:creationId xmlns:p14="http://schemas.microsoft.com/office/powerpoint/2010/main" val="116106571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748</Words>
  <Application>Microsoft Office PowerPoint</Application>
  <PresentationFormat>A4-Papier (210 x 297 mm)</PresentationFormat>
  <Paragraphs>170</Paragraphs>
  <Slides>18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Calibri Light</vt:lpstr>
      <vt:lpstr>Office</vt:lpstr>
      <vt:lpstr>Moderne 4.5 Zimmer - Eigentumswohnung   Rotbach 11 9056 Gais</vt:lpstr>
      <vt:lpstr>Beschreibung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Moderne 3.5 Zimmer Eigentumswohnung</dc:title>
  <dc:creator>Fiona Huber</dc:creator>
  <cp:lastModifiedBy>Bruno Weibel</cp:lastModifiedBy>
  <cp:revision>32</cp:revision>
  <dcterms:created xsi:type="dcterms:W3CDTF">2022-07-12T07:09:50Z</dcterms:created>
  <dcterms:modified xsi:type="dcterms:W3CDTF">2026-02-27T14:32:19Z</dcterms:modified>
</cp:coreProperties>
</file>